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7" r:id="rId3"/>
    <p:sldId id="258" r:id="rId4"/>
    <p:sldId id="260" r:id="rId5"/>
    <p:sldId id="263" r:id="rId6"/>
    <p:sldId id="262" r:id="rId7"/>
    <p:sldId id="264" r:id="rId8"/>
    <p:sldId id="267" r:id="rId9"/>
    <p:sldId id="266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FF79F-3313-40E9-B4D2-4F1D6343D71D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21C74-6B1C-40BC-9F5A-7FF4F2F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زمین فوتبال</a:t>
            </a:r>
          </a:p>
          <a:p>
            <a:r>
              <a:rPr lang="fa-IR" dirty="0"/>
              <a:t>ژنتیک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1C74-6B1C-40BC-9F5A-7FF4F2FB80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5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8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7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40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0090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47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624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4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8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4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5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3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9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EC07FC3-9109-43DB-98CC-F67BBE184F32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3DD1E95-539D-4D58-AD2E-7BC63F09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svg"/><Relationship Id="rId7" Type="http://schemas.openxmlformats.org/officeDocument/2006/relationships/slide" Target="slide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106" y="-2976032"/>
            <a:ext cx="11507788" cy="3657600"/>
          </a:xfrm>
        </p:spPr>
        <p:txBody>
          <a:bodyPr/>
          <a:lstStyle/>
          <a:p>
            <a:pPr algn="ctr" rtl="1"/>
            <a:r>
              <a:rPr lang="fa-IR" dirty="0"/>
              <a:t>فهرست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54" y="681568"/>
            <a:ext cx="11383646" cy="4694343"/>
          </a:xfrm>
        </p:spPr>
        <p:txBody>
          <a:bodyPr>
            <a:norm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000" dirty="0">
                <a:hlinkClick r:id="rId2" action="ppaction://hlinksldjump"/>
              </a:rPr>
              <a:t>TSP</a:t>
            </a:r>
            <a:endParaRPr lang="en-US" sz="4000" dirty="0"/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000" dirty="0">
                <a:hlinkClick r:id="rId3" action="ppaction://hlinksldjump"/>
              </a:rPr>
              <a:t>ACO</a:t>
            </a:r>
            <a:endParaRPr lang="en-US" sz="4000" dirty="0"/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000" dirty="0">
                <a:hlinkClick r:id="rId4" action="ppaction://hlinksldjump"/>
              </a:rPr>
              <a:t>MATLAB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266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FE3E-D3D9-485E-9F3D-FBD17D8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4">
            <a:extLst>
              <a:ext uri="{FF2B5EF4-FFF2-40B4-BE49-F238E27FC236}">
                <a16:creationId xmlns:a16="http://schemas.microsoft.com/office/drawing/2014/main" id="{5F2A1F93-AF2F-44D7-834E-AC82FA1C83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EA329-D8FF-4980-AC16-E9B2754D4FC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8C38A5FD-2AC9-4706-BD7C-ECC0E6255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1C8E5-14CD-471A-9853-97CCBEF0ADA0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0676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FE3E-D3D9-485E-9F3D-FBD17D8A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150" y="0"/>
            <a:ext cx="4133850" cy="1507067"/>
          </a:xfrm>
        </p:spPr>
        <p:txBody>
          <a:bodyPr/>
          <a:lstStyle/>
          <a:p>
            <a:pPr algn="r" rtl="1"/>
            <a:r>
              <a:rPr lang="fa-IR" dirty="0" err="1"/>
              <a:t>فلوچارت</a:t>
            </a:r>
            <a:r>
              <a:rPr lang="fa-IR" dirty="0"/>
              <a:t> </a:t>
            </a:r>
            <a:r>
              <a:rPr lang="en-US" dirty="0"/>
              <a:t>ACO</a:t>
            </a:r>
            <a:r>
              <a:rPr lang="fa-IR" dirty="0"/>
              <a:t>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214F88-CA4B-4147-A4F3-ED7DDA6F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58150" cy="687629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6F6DF-511F-4D21-8EED-CFB54F8E8A44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8748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D7381E-8B93-4227-8FCC-2A9811E0C9F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5" t="17574" r="14203" b="5952"/>
          <a:stretch/>
        </p:blipFill>
        <p:spPr>
          <a:xfrm>
            <a:off x="0" y="914400"/>
            <a:ext cx="8040414" cy="5943600"/>
          </a:xfr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B232EA3-2192-408B-8D5E-C13482578888}"/>
              </a:ext>
            </a:extLst>
          </p:cNvPr>
          <p:cNvSpPr txBox="1">
            <a:spLocks/>
          </p:cNvSpPr>
          <p:nvPr/>
        </p:nvSpPr>
        <p:spPr>
          <a:xfrm>
            <a:off x="732154" y="-1954953"/>
            <a:ext cx="11307446" cy="4672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4000" dirty="0"/>
              <a:t>مراحل پیاده سازی </a:t>
            </a:r>
            <a:r>
              <a:rPr lang="en-US" sz="4000" dirty="0"/>
              <a:t>ACO</a:t>
            </a:r>
            <a:r>
              <a:rPr lang="fa-IR" sz="4000" dirty="0"/>
              <a:t> روی </a:t>
            </a:r>
            <a:r>
              <a:rPr lang="en-US" sz="4000" dirty="0"/>
              <a:t>TSP</a:t>
            </a:r>
            <a:r>
              <a:rPr lang="fa-IR" sz="4000" dirty="0"/>
              <a:t>: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36E9E7-6220-4952-AE9A-9D8DEC5D300A}"/>
                  </a:ext>
                </a:extLst>
              </p:cNvPr>
              <p:cNvSpPr txBox="1"/>
              <p:nvPr/>
            </p:nvSpPr>
            <p:spPr>
              <a:xfrm>
                <a:off x="8229600" y="914400"/>
                <a:ext cx="39624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800" dirty="0"/>
                  <a:t>ضریب تبخیر اسید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fa-IR" sz="2800" dirty="0"/>
              </a:p>
              <a:p>
                <a:pPr algn="r" rtl="1"/>
                <a:r>
                  <a:rPr lang="fa-IR" sz="2800" dirty="0"/>
                  <a:t>وزن نمایی </a:t>
                </a:r>
                <a:r>
                  <a:rPr lang="fa-IR" sz="2800" dirty="0" err="1"/>
                  <a:t>فرومون</a:t>
                </a:r>
                <a:endParaRPr lang="fa-IR" sz="28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a-IR" sz="2800" dirty="0"/>
              </a:p>
              <a:p>
                <a:pPr algn="r" rtl="1"/>
                <a:r>
                  <a:rPr lang="fa-IR" sz="2800" dirty="0"/>
                  <a:t>وزن نمایی </a:t>
                </a:r>
                <a:r>
                  <a:rPr lang="fa-IR" sz="2800" dirty="0" err="1"/>
                  <a:t>هیوریستیک</a:t>
                </a:r>
                <a:endParaRPr lang="fa-IR" sz="2800" dirty="0"/>
              </a:p>
              <a:p>
                <a:pPr algn="ctr" rtl="1"/>
                <a:r>
                  <a:rPr lang="fa-IR" sz="2800" dirty="0"/>
                  <a:t> </a:t>
                </a:r>
                <a14:m>
                  <m:oMath xmlns:m="http://schemas.openxmlformats.org/officeDocument/2006/math">
                    <m:r>
                      <a:rPr lang="fa-I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fa-IR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36E9E7-6220-4952-AE9A-9D8DEC5D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914400"/>
                <a:ext cx="3962400" cy="2677656"/>
              </a:xfrm>
              <a:prstGeom prst="rect">
                <a:avLst/>
              </a:prstGeom>
              <a:blipFill>
                <a:blip r:embed="rId3"/>
                <a:stretch>
                  <a:fillRect t="-2278" r="-3077" b="-5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2E8B9B0-024C-4FE7-ADA3-9F1C600D7E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60C64-AAD2-4CA5-8850-CA9E04553683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316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CB232EA3-2192-408B-8D5E-C13482578888}"/>
              </a:ext>
            </a:extLst>
          </p:cNvPr>
          <p:cNvSpPr txBox="1">
            <a:spLocks/>
          </p:cNvSpPr>
          <p:nvPr/>
        </p:nvSpPr>
        <p:spPr>
          <a:xfrm>
            <a:off x="732154" y="-1954953"/>
            <a:ext cx="11307446" cy="4672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4000" dirty="0"/>
              <a:t>مراحل پیاده سازی </a:t>
            </a:r>
            <a:r>
              <a:rPr lang="en-US" sz="4000" dirty="0"/>
              <a:t>ACO</a:t>
            </a:r>
            <a:r>
              <a:rPr lang="fa-IR" sz="4000" dirty="0"/>
              <a:t> روی </a:t>
            </a:r>
            <a:r>
              <a:rPr lang="en-US" sz="4000" dirty="0"/>
              <a:t>TSP</a:t>
            </a:r>
            <a:r>
              <a:rPr lang="fa-IR" sz="4000" dirty="0"/>
              <a:t>: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5DF36-93FD-41DB-8C98-974CA1DDA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467" y="0"/>
            <a:ext cx="17116688" cy="6858000"/>
          </a:xfrm>
        </p:spPr>
      </p:pic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73D06FCC-D30F-4D63-B07E-5A5DEFBEE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E2D7B-FD3C-4298-AD22-7BB89FA2E23D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091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2903" y="1081828"/>
            <a:ext cx="4669097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تابع </a:t>
            </a:r>
            <a:r>
              <a:rPr lang="en-US" sz="4000" dirty="0" err="1">
                <a:solidFill>
                  <a:schemeClr val="bg1"/>
                </a:solidFill>
              </a:rPr>
              <a:t>CreateModel</a:t>
            </a:r>
            <a:r>
              <a:rPr lang="fa-IR" sz="4000" dirty="0">
                <a:solidFill>
                  <a:schemeClr val="bg1"/>
                </a:solidFill>
              </a:rPr>
              <a:t> که </a:t>
            </a:r>
            <a:r>
              <a:rPr lang="en-US" sz="4000" dirty="0">
                <a:solidFill>
                  <a:schemeClr val="bg1"/>
                </a:solidFill>
              </a:rPr>
              <a:t>struct model</a:t>
            </a:r>
            <a:r>
              <a:rPr lang="fa-IR" sz="4000" dirty="0">
                <a:solidFill>
                  <a:schemeClr val="bg1"/>
                </a:solidFill>
              </a:rPr>
              <a:t> میدهد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E72A7-6EA2-4A09-A881-D5BCFF6F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251"/>
            <a:ext cx="7866185" cy="5667334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BB0974C1-253D-4858-9FC7-796A01742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25338-C397-4DC8-89C1-AD867F9015F9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2342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952" y="858371"/>
            <a:ext cx="5211048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تابع هزینه برای پیدا کردن سهل ترین راه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C4E0B-1957-4333-9560-6E31740E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371"/>
            <a:ext cx="7898644" cy="257062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9F485A02-7010-4F5D-8668-A4759AD47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43505A-978A-433D-86F2-CCBE8F183FEF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899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952" y="858371"/>
            <a:ext cx="5211048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بقیه توابع به شرح زیر هستند</a:t>
            </a:r>
          </a:p>
          <a:p>
            <a:pPr algn="r" rtl="1"/>
            <a:endParaRPr lang="fa-IR" sz="4000" dirty="0">
              <a:solidFill>
                <a:schemeClr val="bg1"/>
              </a:solidFill>
            </a:endParaRPr>
          </a:p>
          <a:p>
            <a:pPr algn="r" rtl="1"/>
            <a:endParaRPr lang="fa-IR" sz="4000" dirty="0">
              <a:solidFill>
                <a:schemeClr val="bg1"/>
              </a:solidFill>
            </a:endParaRPr>
          </a:p>
          <a:p>
            <a:pPr algn="r" rtl="1"/>
            <a:endParaRPr lang="fa-IR" sz="4000" dirty="0">
              <a:solidFill>
                <a:schemeClr val="bg1"/>
              </a:solidFill>
            </a:endParaRPr>
          </a:p>
          <a:p>
            <a:pPr algn="r" rtl="1"/>
            <a:r>
              <a:rPr lang="fa-IR" sz="4000" dirty="0">
                <a:solidFill>
                  <a:schemeClr val="bg1"/>
                </a:solidFill>
              </a:rPr>
              <a:t>بقیه کد در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25A90-45FF-492D-AC86-10B69D85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971"/>
            <a:ext cx="5028571" cy="167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1E9AC-5874-4516-A4C7-F90BD42E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7571"/>
            <a:ext cx="7350852" cy="2018269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98C6E9A-DA33-4D6E-B4E3-100B63F88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04B6-5CDC-4385-876F-32ADA73691DB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6769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952" y="858371"/>
            <a:ext cx="5211048" cy="4694343"/>
          </a:xfrm>
        </p:spPr>
        <p:txBody>
          <a:bodyPr>
            <a:normAutofit/>
          </a:bodyPr>
          <a:lstStyle/>
          <a:p>
            <a:pPr algn="r" rt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05D19E-EFBD-4BD5-A071-4B4D83B4C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9653" y="1552214"/>
            <a:ext cx="5334000" cy="4000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B33F06-CD50-4FBE-919B-4BE96BB55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653" y="1552214"/>
            <a:ext cx="5334000" cy="400050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732D9D7F-813E-4917-B6F6-240F781533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D177E-4470-4AC9-86FB-66E02DFFBE61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3080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952" y="858371"/>
            <a:ext cx="5211048" cy="4694343"/>
          </a:xfrm>
        </p:spPr>
        <p:txBody>
          <a:bodyPr>
            <a:normAutofit/>
          </a:bodyPr>
          <a:lstStyle/>
          <a:p>
            <a:pPr algn="r" rt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71843-E61B-458F-A42C-CC88CF296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t="5080" r="21784" b="9630"/>
          <a:stretch/>
        </p:blipFill>
        <p:spPr>
          <a:xfrm>
            <a:off x="1669143" y="719615"/>
            <a:ext cx="8011886" cy="6138385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871733F7-5A84-42FF-85DE-602FBA3B2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B1A98-9C9F-428F-BF26-8D9B11CD64E4}"/>
              </a:ext>
            </a:extLst>
          </p:cNvPr>
          <p:cNvSpPr txBox="1"/>
          <p:nvPr/>
        </p:nvSpPr>
        <p:spPr>
          <a:xfrm>
            <a:off x="11689080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6916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354" y="-638629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تصویر سازی در </a:t>
            </a:r>
            <a:r>
              <a:rPr lang="en-US" dirty="0" err="1"/>
              <a:t>Matlab</a:t>
            </a:r>
            <a:r>
              <a:rPr lang="fa-IR" dirty="0"/>
              <a:t>: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952" y="858371"/>
            <a:ext cx="5211048" cy="4694343"/>
          </a:xfrm>
        </p:spPr>
        <p:txBody>
          <a:bodyPr>
            <a:normAutofit/>
          </a:bodyPr>
          <a:lstStyle/>
          <a:p>
            <a:pPr algn="r" rt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728956-4196-405B-BCE5-0216D611C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36" t="4249" r="6370" b="4322"/>
          <a:stretch/>
        </p:blipFill>
        <p:spPr>
          <a:xfrm>
            <a:off x="0" y="0"/>
            <a:ext cx="4560278" cy="3657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7D0A1-0BD1-4B76-B213-59968B79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8" y="821386"/>
            <a:ext cx="6749351" cy="60443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5AD868-17A6-4941-B056-85EE6348F8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956" t="5406" r="7146"/>
          <a:stretch/>
        </p:blipFill>
        <p:spPr>
          <a:xfrm>
            <a:off x="1066800" y="3657601"/>
            <a:ext cx="4053044" cy="323454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B253114F-F1C8-4C27-B2DB-09E7469A58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5F7875-2ED1-4A51-A507-86FB2F03EAFB}"/>
              </a:ext>
            </a:extLst>
          </p:cNvPr>
          <p:cNvSpPr txBox="1"/>
          <p:nvPr/>
        </p:nvSpPr>
        <p:spPr>
          <a:xfrm>
            <a:off x="11685939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68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" y="-118532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مسئله فروشنده دوره گرد(</a:t>
            </a:r>
            <a:r>
              <a:rPr lang="en-US" dirty="0"/>
              <a:t>TSP</a:t>
            </a:r>
            <a:r>
              <a:rPr lang="fa-IR" dirty="0"/>
              <a:t>)</a:t>
            </a:r>
            <a:br>
              <a:rPr lang="en-US" dirty="0"/>
            </a:br>
            <a:r>
              <a:rPr lang="en-US" dirty="0"/>
              <a:t>Traveling </a:t>
            </a:r>
            <a:r>
              <a:rPr lang="en-US" dirty="0" err="1"/>
              <a:t>SalesMan</a:t>
            </a:r>
            <a:r>
              <a:rPr lang="en-US" dirty="0"/>
              <a:t> Problem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54" y="3340947"/>
            <a:ext cx="11383646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/>
              <a:t>مسئله </a:t>
            </a:r>
            <a:r>
              <a:rPr lang="en-US" sz="4000" dirty="0"/>
              <a:t>TSP</a:t>
            </a:r>
            <a:r>
              <a:rPr lang="fa-IR" sz="4000" dirty="0"/>
              <a:t> درباره ی دوره گردی است که میخواهد با کمترین هزینه از همه ی شهر ها فقط یکبار عبور کند و در پایان به نقطه ی شروع برسد.</a:t>
            </a:r>
            <a:endParaRPr lang="en-US" sz="4000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935D43F9-781D-4EB0-9054-BEF2424A9C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8C3F9-DDE2-4446-A00A-533CA13E29D7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507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0"/>
            <a:ext cx="8001000" cy="2971801"/>
          </a:xfrm>
        </p:spPr>
        <p:txBody>
          <a:bodyPr>
            <a:normAutofit/>
          </a:bodyPr>
          <a:lstStyle/>
          <a:p>
            <a:pPr algn="r" rtl="1"/>
            <a:r>
              <a:rPr lang="fa-IR" dirty="0"/>
              <a:t>ماتریس فواصل:</a:t>
            </a:r>
            <a:br>
              <a:rPr lang="en-US" dirty="0"/>
            </a:b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18AB394-82B3-4AD1-92D8-B700FFD079D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4212" y="1600200"/>
                <a:ext cx="11507788" cy="5257799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fa-IR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a-IR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a-IR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a-IR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a-IR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18AB394-82B3-4AD1-92D8-B700FFD07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4212" y="1600200"/>
                <a:ext cx="11507788" cy="52577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392B7C4F-E2AB-4D70-9B6C-3C1B05162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67174-D559-497A-A4F1-FA32F185FEF4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084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" y="-118532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بهینه سازی </a:t>
            </a:r>
            <a:r>
              <a:rPr lang="fa-IR" dirty="0" err="1"/>
              <a:t>کلونی</a:t>
            </a:r>
            <a:r>
              <a:rPr lang="fa-IR" dirty="0"/>
              <a:t> مورچه(</a:t>
            </a:r>
            <a:r>
              <a:rPr lang="en-US" dirty="0"/>
              <a:t>ACO</a:t>
            </a:r>
            <a:r>
              <a:rPr lang="fa-IR" dirty="0"/>
              <a:t>)</a:t>
            </a:r>
            <a:br>
              <a:rPr lang="en-US" dirty="0"/>
            </a:br>
            <a:r>
              <a:rPr lang="en-US" dirty="0"/>
              <a:t>Ant Colony Optimization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54" y="3340947"/>
            <a:ext cx="11383646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 err="1"/>
              <a:t>الگوریتم</a:t>
            </a:r>
            <a:r>
              <a:rPr lang="fa-IR" sz="4000" dirty="0"/>
              <a:t> </a:t>
            </a:r>
            <a:r>
              <a:rPr lang="en-US" sz="4000" dirty="0"/>
              <a:t>ACO</a:t>
            </a:r>
            <a:r>
              <a:rPr lang="fa-IR" sz="4000" dirty="0"/>
              <a:t> یک مقاله درباره ی چگونگی پیدا کردن غذا توسط </a:t>
            </a:r>
            <a:r>
              <a:rPr lang="fa-IR" sz="4000" dirty="0">
                <a:solidFill>
                  <a:schemeClr val="tx1"/>
                </a:solidFill>
              </a:rPr>
              <a:t>گروهی</a:t>
            </a:r>
            <a:r>
              <a:rPr lang="fa-IR" sz="4000" dirty="0"/>
              <a:t> از مورچه ها است</a:t>
            </a:r>
            <a:endParaRPr lang="en-US" sz="4000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B925E059-BBF9-4225-BB17-0B799A51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15C77-8552-4D76-BEAC-4D868B3ED2E6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76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FC84-65DA-4C6B-B2F4-2E52444D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48" y="-228600"/>
            <a:ext cx="11507788" cy="3657600"/>
          </a:xfrm>
        </p:spPr>
        <p:txBody>
          <a:bodyPr/>
          <a:lstStyle/>
          <a:p>
            <a:pPr rtl="1"/>
            <a:r>
              <a:rPr lang="fa-IR" dirty="0"/>
              <a:t>هوش </a:t>
            </a:r>
            <a:r>
              <a:rPr lang="fa-IR" dirty="0" err="1"/>
              <a:t>ازدحامی</a:t>
            </a:r>
            <a:r>
              <a:rPr lang="fa-IR" dirty="0"/>
              <a:t>(</a:t>
            </a:r>
            <a:r>
              <a:rPr lang="en-US" dirty="0"/>
              <a:t>Swarm </a:t>
            </a:r>
            <a:r>
              <a:rPr lang="en-US" dirty="0" err="1"/>
              <a:t>Inteligence</a:t>
            </a:r>
            <a:r>
              <a:rPr lang="fa-IR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B394-82B3-4AD1-92D8-B700FFD0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54" y="2590670"/>
            <a:ext cx="11383646" cy="4694343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/>
              <a:t>مثال:</a:t>
            </a:r>
          </a:p>
          <a:p>
            <a:pPr algn="r" rtl="1"/>
            <a:r>
              <a:rPr lang="fa-IR" sz="4000" dirty="0"/>
              <a:t>مغز انسان</a:t>
            </a:r>
          </a:p>
          <a:p>
            <a:pPr algn="r" rtl="1"/>
            <a:r>
              <a:rPr lang="fa-IR" sz="4000" dirty="0"/>
              <a:t>پرنده – ماهی(</a:t>
            </a:r>
            <a:r>
              <a:rPr lang="fa-IR" sz="4000" dirty="0" err="1"/>
              <a:t>ساردین</a:t>
            </a:r>
            <a:r>
              <a:rPr lang="fa-IR" sz="4000" dirty="0"/>
              <a:t>)</a:t>
            </a:r>
          </a:p>
          <a:p>
            <a:pPr algn="r" rtl="1"/>
            <a:r>
              <a:rPr lang="fa-IR" sz="4000" dirty="0"/>
              <a:t>موریانه – مورچه – زنبور – کرم شب </a:t>
            </a:r>
            <a:r>
              <a:rPr lang="fa-IR" sz="4000" dirty="0" err="1"/>
              <a:t>تاپ</a:t>
            </a:r>
            <a:endParaRPr lang="fa-IR" sz="4000" dirty="0"/>
          </a:p>
          <a:p>
            <a:pPr algn="r" rtl="1"/>
            <a:r>
              <a:rPr lang="fa-IR" sz="4000" dirty="0"/>
              <a:t>نمونه </a:t>
            </a:r>
            <a:r>
              <a:rPr lang="fa-IR" sz="4000" dirty="0" err="1"/>
              <a:t>هایی</a:t>
            </a:r>
            <a:r>
              <a:rPr lang="fa-IR" sz="4000" dirty="0"/>
              <a:t> از هوش جمعی هستند</a:t>
            </a:r>
          </a:p>
        </p:txBody>
      </p:sp>
      <p:pic>
        <p:nvPicPr>
          <p:cNvPr id="5" name="1">
            <a:extLst>
              <a:ext uri="{FF2B5EF4-FFF2-40B4-BE49-F238E27FC236}">
                <a16:creationId xmlns:a16="http://schemas.microsoft.com/office/drawing/2014/main" id="{33AE9D4F-1C16-48BE-9C3A-EFD499F5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9735" y="6641252"/>
            <a:ext cx="3708776" cy="2159848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9FCA5659-F5C7-4C1C-BAAA-EE1DC61F0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4F129-FB5C-488A-970E-CF7177C6ADEA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929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">
            <a:extLst>
              <a:ext uri="{FF2B5EF4-FFF2-40B4-BE49-F238E27FC236}">
                <a16:creationId xmlns:a16="http://schemas.microsoft.com/office/drawing/2014/main" id="{3AEA9EAD-C428-462F-9E64-7185CD28B9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1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E794010-0E48-4420-809D-6273386E5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CC8D71-F165-416B-ADE4-E1DCECA2B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1">
            <a:extLst>
              <a:ext uri="{FF2B5EF4-FFF2-40B4-BE49-F238E27FC236}">
                <a16:creationId xmlns:a16="http://schemas.microsoft.com/office/drawing/2014/main" id="{6F29C252-9330-4920-AD5D-1B3816FB9D7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0CC2A3E5-D671-45D6-824F-6AC6783F5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2E695-A0EC-4084-9BD3-7E56EC31711B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9339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FE3E-D3D9-485E-9F3D-FBD17D8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2">
            <a:extLst>
              <a:ext uri="{FF2B5EF4-FFF2-40B4-BE49-F238E27FC236}">
                <a16:creationId xmlns:a16="http://schemas.microsoft.com/office/drawing/2014/main" id="{186D8EE1-DAD5-4CCA-894E-67654D3889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pic>
        <p:nvPicPr>
          <p:cNvPr id="15" name="1">
            <a:extLst>
              <a:ext uri="{FF2B5EF4-FFF2-40B4-BE49-F238E27FC236}">
                <a16:creationId xmlns:a16="http://schemas.microsoft.com/office/drawing/2014/main" id="{0E578C8F-C2B1-49C9-BCBC-328650D7BE2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1" y="0"/>
            <a:ext cx="12192000" cy="6858000"/>
          </a:xfrm>
          <a:prstGeom prst="rect">
            <a:avLst/>
          </a:prstGeom>
        </p:spPr>
      </p:pic>
      <p:pic>
        <p:nvPicPr>
          <p:cNvPr id="16" name="3">
            <a:extLst>
              <a:ext uri="{FF2B5EF4-FFF2-40B4-BE49-F238E27FC236}">
                <a16:creationId xmlns:a16="http://schemas.microsoft.com/office/drawing/2014/main" id="{C352740D-44AF-4243-BA43-83A38ABA6EE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C282C5DE-8A38-4D06-BA44-7688DFF07D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19F18-BCE7-4BBA-BCDF-996915F88FB7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2564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FE3E-D3D9-485E-9F3D-FBD17D8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2">
            <a:extLst>
              <a:ext uri="{FF2B5EF4-FFF2-40B4-BE49-F238E27FC236}">
                <a16:creationId xmlns:a16="http://schemas.microsoft.com/office/drawing/2014/main" id="{186D8EE1-DAD5-4CCA-894E-67654D3889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1" y="0"/>
            <a:ext cx="12192001" cy="6858000"/>
          </a:xfrm>
        </p:spPr>
      </p:pic>
      <p:pic>
        <p:nvPicPr>
          <p:cNvPr id="4" name="3">
            <a:extLst>
              <a:ext uri="{FF2B5EF4-FFF2-40B4-BE49-F238E27FC236}">
                <a16:creationId xmlns:a16="http://schemas.microsoft.com/office/drawing/2014/main" id="{26BD8CEE-2DF8-4A32-90B1-1F4B287ED5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4">
            <a:extLst>
              <a:ext uri="{FF2B5EF4-FFF2-40B4-BE49-F238E27FC236}">
                <a16:creationId xmlns:a16="http://schemas.microsoft.com/office/drawing/2014/main" id="{66372776-258D-4EBB-9C8A-1ACA5C01E6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1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043AEFD5-A169-4C28-AD40-B2F274C67C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42DCF-918C-4C0C-B210-4E3ACB8AB07B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20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FE3E-D3D9-485E-9F3D-FBD17D8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3">
            <a:extLst>
              <a:ext uri="{FF2B5EF4-FFF2-40B4-BE49-F238E27FC236}">
                <a16:creationId xmlns:a16="http://schemas.microsoft.com/office/drawing/2014/main" id="{ED7C7777-1955-451E-B6E5-5FB8436E4B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0"/>
            <a:ext cx="12192000" cy="6858000"/>
          </a:xfrm>
        </p:spPr>
      </p:pic>
      <p:pic>
        <p:nvPicPr>
          <p:cNvPr id="4" name="4">
            <a:extLst>
              <a:ext uri="{FF2B5EF4-FFF2-40B4-BE49-F238E27FC236}">
                <a16:creationId xmlns:a16="http://schemas.microsoft.com/office/drawing/2014/main" id="{F9A4F598-CE82-4208-AE2F-7F36A717056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169A6A3C-41B4-4DEF-8128-A747D2468F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4545" r="24667" b="32020"/>
          <a:stretch/>
        </p:blipFill>
        <p:spPr>
          <a:xfrm>
            <a:off x="5671820" y="6101224"/>
            <a:ext cx="848360" cy="75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6F43-2127-4171-A08E-037BA3B7B31F}"/>
              </a:ext>
            </a:extLst>
          </p:cNvPr>
          <p:cNvSpPr txBox="1"/>
          <p:nvPr/>
        </p:nvSpPr>
        <p:spPr>
          <a:xfrm>
            <a:off x="11849894" y="6396335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6453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369</TotalTime>
  <Words>243</Words>
  <Application>Microsoft Office PowerPoint</Application>
  <PresentationFormat>Widescreen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Wingdings 3</vt:lpstr>
      <vt:lpstr>Slice</vt:lpstr>
      <vt:lpstr>فهرست</vt:lpstr>
      <vt:lpstr>مسئله فروشنده دوره گرد(TSP) Traveling SalesMan Problem  </vt:lpstr>
      <vt:lpstr>ماتریس فواصل:  </vt:lpstr>
      <vt:lpstr>بهینه سازی کلونی مورچه(ACO) Ant Colony Optimization  </vt:lpstr>
      <vt:lpstr>هوش ازدحامی(Swarm Inteligence)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فلوچارت ACO:</vt:lpstr>
      <vt:lpstr>PowerPoint Presentation</vt:lpstr>
      <vt:lpstr>PowerPoint Presentation</vt:lpstr>
      <vt:lpstr>تصویر سازی در Matlab:   </vt:lpstr>
      <vt:lpstr>تصویر سازی در Matlab:   </vt:lpstr>
      <vt:lpstr>تصویر سازی در Matlab:   </vt:lpstr>
      <vt:lpstr>تصویر سازی در Matlab:   </vt:lpstr>
      <vt:lpstr>تصویر سازی در Matlab:   </vt:lpstr>
      <vt:lpstr>تصویر سازی در Matlab: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</dc:creator>
  <cp:lastModifiedBy>Ali M</cp:lastModifiedBy>
  <cp:revision>20</cp:revision>
  <dcterms:created xsi:type="dcterms:W3CDTF">2024-05-21T00:52:32Z</dcterms:created>
  <dcterms:modified xsi:type="dcterms:W3CDTF">2024-06-02T02:17:56Z</dcterms:modified>
</cp:coreProperties>
</file>